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A75533CC-96C8-4D0A-987F-B393568CFA53}" type="datetimeFigureOut">
              <a:rPr lang="el-GR" smtClean="0"/>
              <a:t>24/11/2014</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19D0A744-4650-46BF-832D-2E53D31AFDFC}" type="slidenum">
              <a:rPr lang="el-GR" smtClean="0"/>
              <a:t>‹#›</a:t>
            </a:fld>
            <a:endParaRPr lang="el-GR" dirty="0"/>
          </a:p>
        </p:txBody>
      </p:sp>
    </p:spTree>
    <p:extLst>
      <p:ext uri="{BB962C8B-B14F-4D97-AF65-F5344CB8AC3E}">
        <p14:creationId xmlns:p14="http://schemas.microsoft.com/office/powerpoint/2010/main" val="1141965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75533CC-96C8-4D0A-987F-B393568CFA53}" type="datetimeFigureOut">
              <a:rPr lang="el-GR" smtClean="0"/>
              <a:t>24/11/2014</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19D0A744-4650-46BF-832D-2E53D31AFDFC}" type="slidenum">
              <a:rPr lang="el-GR" smtClean="0"/>
              <a:t>‹#›</a:t>
            </a:fld>
            <a:endParaRPr lang="el-GR" dirty="0"/>
          </a:p>
        </p:txBody>
      </p:sp>
    </p:spTree>
    <p:extLst>
      <p:ext uri="{BB962C8B-B14F-4D97-AF65-F5344CB8AC3E}">
        <p14:creationId xmlns:p14="http://schemas.microsoft.com/office/powerpoint/2010/main" val="1034659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75533CC-96C8-4D0A-987F-B393568CFA53}" type="datetimeFigureOut">
              <a:rPr lang="el-GR" smtClean="0"/>
              <a:t>24/11/2014</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19D0A744-4650-46BF-832D-2E53D31AFDFC}" type="slidenum">
              <a:rPr lang="el-GR" smtClean="0"/>
              <a:t>‹#›</a:t>
            </a:fld>
            <a:endParaRPr lang="el-GR" dirty="0"/>
          </a:p>
        </p:txBody>
      </p:sp>
    </p:spTree>
    <p:extLst>
      <p:ext uri="{BB962C8B-B14F-4D97-AF65-F5344CB8AC3E}">
        <p14:creationId xmlns:p14="http://schemas.microsoft.com/office/powerpoint/2010/main" val="179472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75533CC-96C8-4D0A-987F-B393568CFA53}" type="datetimeFigureOut">
              <a:rPr lang="el-GR" smtClean="0"/>
              <a:t>24/11/2014</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19D0A744-4650-46BF-832D-2E53D31AFDFC}" type="slidenum">
              <a:rPr lang="el-GR" smtClean="0"/>
              <a:t>‹#›</a:t>
            </a:fld>
            <a:endParaRPr lang="el-GR" dirty="0"/>
          </a:p>
        </p:txBody>
      </p:sp>
    </p:spTree>
    <p:extLst>
      <p:ext uri="{BB962C8B-B14F-4D97-AF65-F5344CB8AC3E}">
        <p14:creationId xmlns:p14="http://schemas.microsoft.com/office/powerpoint/2010/main" val="619274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A75533CC-96C8-4D0A-987F-B393568CFA53}" type="datetimeFigureOut">
              <a:rPr lang="el-GR" smtClean="0"/>
              <a:t>24/11/2014</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19D0A744-4650-46BF-832D-2E53D31AFDFC}" type="slidenum">
              <a:rPr lang="el-GR" smtClean="0"/>
              <a:t>‹#›</a:t>
            </a:fld>
            <a:endParaRPr lang="el-GR" dirty="0"/>
          </a:p>
        </p:txBody>
      </p:sp>
    </p:spTree>
    <p:extLst>
      <p:ext uri="{BB962C8B-B14F-4D97-AF65-F5344CB8AC3E}">
        <p14:creationId xmlns:p14="http://schemas.microsoft.com/office/powerpoint/2010/main" val="3884333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A75533CC-96C8-4D0A-987F-B393568CFA53}" type="datetimeFigureOut">
              <a:rPr lang="el-GR" smtClean="0"/>
              <a:t>24/11/2014</a:t>
            </a:fld>
            <a:endParaRPr lang="el-GR" dirty="0"/>
          </a:p>
        </p:txBody>
      </p:sp>
      <p:sp>
        <p:nvSpPr>
          <p:cNvPr id="6" name="Θέση υποσέλιδου 5"/>
          <p:cNvSpPr>
            <a:spLocks noGrp="1"/>
          </p:cNvSpPr>
          <p:nvPr>
            <p:ph type="ftr" sz="quarter" idx="11"/>
          </p:nvPr>
        </p:nvSpPr>
        <p:spPr/>
        <p:txBody>
          <a:bodyPr/>
          <a:lstStyle/>
          <a:p>
            <a:endParaRPr lang="el-GR" dirty="0"/>
          </a:p>
        </p:txBody>
      </p:sp>
      <p:sp>
        <p:nvSpPr>
          <p:cNvPr id="7" name="Θέση αριθμού διαφάνειας 6"/>
          <p:cNvSpPr>
            <a:spLocks noGrp="1"/>
          </p:cNvSpPr>
          <p:nvPr>
            <p:ph type="sldNum" sz="quarter" idx="12"/>
          </p:nvPr>
        </p:nvSpPr>
        <p:spPr/>
        <p:txBody>
          <a:bodyPr/>
          <a:lstStyle/>
          <a:p>
            <a:fld id="{19D0A744-4650-46BF-832D-2E53D31AFDFC}" type="slidenum">
              <a:rPr lang="el-GR" smtClean="0"/>
              <a:t>‹#›</a:t>
            </a:fld>
            <a:endParaRPr lang="el-GR" dirty="0"/>
          </a:p>
        </p:txBody>
      </p:sp>
    </p:spTree>
    <p:extLst>
      <p:ext uri="{BB962C8B-B14F-4D97-AF65-F5344CB8AC3E}">
        <p14:creationId xmlns:p14="http://schemas.microsoft.com/office/powerpoint/2010/main" val="3837585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A75533CC-96C8-4D0A-987F-B393568CFA53}" type="datetimeFigureOut">
              <a:rPr lang="el-GR" smtClean="0"/>
              <a:t>24/11/2014</a:t>
            </a:fld>
            <a:endParaRPr lang="el-GR" dirty="0"/>
          </a:p>
        </p:txBody>
      </p:sp>
      <p:sp>
        <p:nvSpPr>
          <p:cNvPr id="8" name="Θέση υποσέλιδου 7"/>
          <p:cNvSpPr>
            <a:spLocks noGrp="1"/>
          </p:cNvSpPr>
          <p:nvPr>
            <p:ph type="ftr" sz="quarter" idx="11"/>
          </p:nvPr>
        </p:nvSpPr>
        <p:spPr/>
        <p:txBody>
          <a:bodyPr/>
          <a:lstStyle/>
          <a:p>
            <a:endParaRPr lang="el-GR" dirty="0"/>
          </a:p>
        </p:txBody>
      </p:sp>
      <p:sp>
        <p:nvSpPr>
          <p:cNvPr id="9" name="Θέση αριθμού διαφάνειας 8"/>
          <p:cNvSpPr>
            <a:spLocks noGrp="1"/>
          </p:cNvSpPr>
          <p:nvPr>
            <p:ph type="sldNum" sz="quarter" idx="12"/>
          </p:nvPr>
        </p:nvSpPr>
        <p:spPr/>
        <p:txBody>
          <a:bodyPr/>
          <a:lstStyle/>
          <a:p>
            <a:fld id="{19D0A744-4650-46BF-832D-2E53D31AFDFC}" type="slidenum">
              <a:rPr lang="el-GR" smtClean="0"/>
              <a:t>‹#›</a:t>
            </a:fld>
            <a:endParaRPr lang="el-GR" dirty="0"/>
          </a:p>
        </p:txBody>
      </p:sp>
    </p:spTree>
    <p:extLst>
      <p:ext uri="{BB962C8B-B14F-4D97-AF65-F5344CB8AC3E}">
        <p14:creationId xmlns:p14="http://schemas.microsoft.com/office/powerpoint/2010/main" val="1416341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A75533CC-96C8-4D0A-987F-B393568CFA53}" type="datetimeFigureOut">
              <a:rPr lang="el-GR" smtClean="0"/>
              <a:t>24/11/2014</a:t>
            </a:fld>
            <a:endParaRPr lang="el-GR" dirty="0"/>
          </a:p>
        </p:txBody>
      </p:sp>
      <p:sp>
        <p:nvSpPr>
          <p:cNvPr id="4" name="Θέση υποσέλιδου 3"/>
          <p:cNvSpPr>
            <a:spLocks noGrp="1"/>
          </p:cNvSpPr>
          <p:nvPr>
            <p:ph type="ftr" sz="quarter" idx="11"/>
          </p:nvPr>
        </p:nvSpPr>
        <p:spPr/>
        <p:txBody>
          <a:bodyPr/>
          <a:lstStyle/>
          <a:p>
            <a:endParaRPr lang="el-GR" dirty="0"/>
          </a:p>
        </p:txBody>
      </p:sp>
      <p:sp>
        <p:nvSpPr>
          <p:cNvPr id="5" name="Θέση αριθμού διαφάνειας 4"/>
          <p:cNvSpPr>
            <a:spLocks noGrp="1"/>
          </p:cNvSpPr>
          <p:nvPr>
            <p:ph type="sldNum" sz="quarter" idx="12"/>
          </p:nvPr>
        </p:nvSpPr>
        <p:spPr/>
        <p:txBody>
          <a:bodyPr/>
          <a:lstStyle/>
          <a:p>
            <a:fld id="{19D0A744-4650-46BF-832D-2E53D31AFDFC}" type="slidenum">
              <a:rPr lang="el-GR" smtClean="0"/>
              <a:t>‹#›</a:t>
            </a:fld>
            <a:endParaRPr lang="el-GR" dirty="0"/>
          </a:p>
        </p:txBody>
      </p:sp>
    </p:spTree>
    <p:extLst>
      <p:ext uri="{BB962C8B-B14F-4D97-AF65-F5344CB8AC3E}">
        <p14:creationId xmlns:p14="http://schemas.microsoft.com/office/powerpoint/2010/main" val="3762630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A75533CC-96C8-4D0A-987F-B393568CFA53}" type="datetimeFigureOut">
              <a:rPr lang="el-GR" smtClean="0"/>
              <a:t>24/11/2014</a:t>
            </a:fld>
            <a:endParaRPr lang="el-GR" dirty="0"/>
          </a:p>
        </p:txBody>
      </p:sp>
      <p:sp>
        <p:nvSpPr>
          <p:cNvPr id="3" name="Θέση υποσέλιδου 2"/>
          <p:cNvSpPr>
            <a:spLocks noGrp="1"/>
          </p:cNvSpPr>
          <p:nvPr>
            <p:ph type="ftr" sz="quarter" idx="11"/>
          </p:nvPr>
        </p:nvSpPr>
        <p:spPr/>
        <p:txBody>
          <a:bodyPr/>
          <a:lstStyle/>
          <a:p>
            <a:endParaRPr lang="el-GR" dirty="0"/>
          </a:p>
        </p:txBody>
      </p:sp>
      <p:sp>
        <p:nvSpPr>
          <p:cNvPr id="4" name="Θέση αριθμού διαφάνειας 3"/>
          <p:cNvSpPr>
            <a:spLocks noGrp="1"/>
          </p:cNvSpPr>
          <p:nvPr>
            <p:ph type="sldNum" sz="quarter" idx="12"/>
          </p:nvPr>
        </p:nvSpPr>
        <p:spPr/>
        <p:txBody>
          <a:bodyPr/>
          <a:lstStyle/>
          <a:p>
            <a:fld id="{19D0A744-4650-46BF-832D-2E53D31AFDFC}" type="slidenum">
              <a:rPr lang="el-GR" smtClean="0"/>
              <a:t>‹#›</a:t>
            </a:fld>
            <a:endParaRPr lang="el-GR" dirty="0"/>
          </a:p>
        </p:txBody>
      </p:sp>
    </p:spTree>
    <p:extLst>
      <p:ext uri="{BB962C8B-B14F-4D97-AF65-F5344CB8AC3E}">
        <p14:creationId xmlns:p14="http://schemas.microsoft.com/office/powerpoint/2010/main" val="434020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A75533CC-96C8-4D0A-987F-B393568CFA53}" type="datetimeFigureOut">
              <a:rPr lang="el-GR" smtClean="0"/>
              <a:t>24/11/2014</a:t>
            </a:fld>
            <a:endParaRPr lang="el-GR" dirty="0"/>
          </a:p>
        </p:txBody>
      </p:sp>
      <p:sp>
        <p:nvSpPr>
          <p:cNvPr id="6" name="Θέση υποσέλιδου 5"/>
          <p:cNvSpPr>
            <a:spLocks noGrp="1"/>
          </p:cNvSpPr>
          <p:nvPr>
            <p:ph type="ftr" sz="quarter" idx="11"/>
          </p:nvPr>
        </p:nvSpPr>
        <p:spPr/>
        <p:txBody>
          <a:bodyPr/>
          <a:lstStyle/>
          <a:p>
            <a:endParaRPr lang="el-GR" dirty="0"/>
          </a:p>
        </p:txBody>
      </p:sp>
      <p:sp>
        <p:nvSpPr>
          <p:cNvPr id="7" name="Θέση αριθμού διαφάνειας 6"/>
          <p:cNvSpPr>
            <a:spLocks noGrp="1"/>
          </p:cNvSpPr>
          <p:nvPr>
            <p:ph type="sldNum" sz="quarter" idx="12"/>
          </p:nvPr>
        </p:nvSpPr>
        <p:spPr/>
        <p:txBody>
          <a:bodyPr/>
          <a:lstStyle/>
          <a:p>
            <a:fld id="{19D0A744-4650-46BF-832D-2E53D31AFDFC}" type="slidenum">
              <a:rPr lang="el-GR" smtClean="0"/>
              <a:t>‹#›</a:t>
            </a:fld>
            <a:endParaRPr lang="el-GR" dirty="0"/>
          </a:p>
        </p:txBody>
      </p:sp>
    </p:spTree>
    <p:extLst>
      <p:ext uri="{BB962C8B-B14F-4D97-AF65-F5344CB8AC3E}">
        <p14:creationId xmlns:p14="http://schemas.microsoft.com/office/powerpoint/2010/main" val="1983812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A75533CC-96C8-4D0A-987F-B393568CFA53}" type="datetimeFigureOut">
              <a:rPr lang="el-GR" smtClean="0"/>
              <a:t>24/11/2014</a:t>
            </a:fld>
            <a:endParaRPr lang="el-GR" dirty="0"/>
          </a:p>
        </p:txBody>
      </p:sp>
      <p:sp>
        <p:nvSpPr>
          <p:cNvPr id="6" name="Θέση υποσέλιδου 5"/>
          <p:cNvSpPr>
            <a:spLocks noGrp="1"/>
          </p:cNvSpPr>
          <p:nvPr>
            <p:ph type="ftr" sz="quarter" idx="11"/>
          </p:nvPr>
        </p:nvSpPr>
        <p:spPr/>
        <p:txBody>
          <a:bodyPr/>
          <a:lstStyle/>
          <a:p>
            <a:endParaRPr lang="el-GR" dirty="0"/>
          </a:p>
        </p:txBody>
      </p:sp>
      <p:sp>
        <p:nvSpPr>
          <p:cNvPr id="7" name="Θέση αριθμού διαφάνειας 6"/>
          <p:cNvSpPr>
            <a:spLocks noGrp="1"/>
          </p:cNvSpPr>
          <p:nvPr>
            <p:ph type="sldNum" sz="quarter" idx="12"/>
          </p:nvPr>
        </p:nvSpPr>
        <p:spPr/>
        <p:txBody>
          <a:bodyPr/>
          <a:lstStyle/>
          <a:p>
            <a:fld id="{19D0A744-4650-46BF-832D-2E53D31AFDFC}" type="slidenum">
              <a:rPr lang="el-GR" smtClean="0"/>
              <a:t>‹#›</a:t>
            </a:fld>
            <a:endParaRPr lang="el-GR" dirty="0"/>
          </a:p>
        </p:txBody>
      </p:sp>
    </p:spTree>
    <p:extLst>
      <p:ext uri="{BB962C8B-B14F-4D97-AF65-F5344CB8AC3E}">
        <p14:creationId xmlns:p14="http://schemas.microsoft.com/office/powerpoint/2010/main" val="1679289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5533CC-96C8-4D0A-987F-B393568CFA53}" type="datetimeFigureOut">
              <a:rPr lang="el-GR" smtClean="0"/>
              <a:t>24/11/2014</a:t>
            </a:fld>
            <a:endParaRPr lang="el-GR" dirty="0"/>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D0A744-4650-46BF-832D-2E53D31AFDFC}" type="slidenum">
              <a:rPr lang="el-GR" smtClean="0"/>
              <a:t>‹#›</a:t>
            </a:fld>
            <a:endParaRPr lang="el-GR" dirty="0"/>
          </a:p>
        </p:txBody>
      </p:sp>
    </p:spTree>
    <p:extLst>
      <p:ext uri="{BB962C8B-B14F-4D97-AF65-F5344CB8AC3E}">
        <p14:creationId xmlns:p14="http://schemas.microsoft.com/office/powerpoint/2010/main" val="2394402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Τίτλος 1"/>
          <p:cNvSpPr>
            <a:spLocks noGrp="1"/>
          </p:cNvSpPr>
          <p:nvPr>
            <p:ph type="ctrTitle"/>
          </p:nvPr>
        </p:nvSpPr>
        <p:spPr>
          <a:xfrm>
            <a:off x="539552" y="116632"/>
            <a:ext cx="7772400" cy="1470025"/>
          </a:xfrm>
        </p:spPr>
        <p:txBody>
          <a:bodyPr/>
          <a:lstStyle/>
          <a:p>
            <a:r>
              <a:rPr lang="el-GR" dirty="0" smtClean="0"/>
              <a:t>Οι ναοί του κόσμου </a:t>
            </a:r>
            <a:endParaRPr lang="el-GR" dirty="0"/>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484299" y="1859039"/>
            <a:ext cx="3422873" cy="25638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345" y="1628796"/>
            <a:ext cx="3024336" cy="30243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5656" y="4077072"/>
            <a:ext cx="3528857" cy="21993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64088" y="3334676"/>
            <a:ext cx="3515883" cy="26369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5777129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solidFill>
                  <a:prstClr val="black"/>
                </a:solidFill>
              </a:rPr>
              <a:t>Ο Παραμυθένιος Καθεδρικός Ναός Las Lajas</a:t>
            </a:r>
            <a:endParaRPr lang="el-GR" dirty="0"/>
          </a:p>
        </p:txBody>
      </p:sp>
      <p:sp>
        <p:nvSpPr>
          <p:cNvPr id="3" name="Θέση περιεχομένου 2"/>
          <p:cNvSpPr>
            <a:spLocks noGrp="1"/>
          </p:cNvSpPr>
          <p:nvPr>
            <p:ph idx="1"/>
          </p:nvPr>
        </p:nvSpPr>
        <p:spPr>
          <a:xfrm>
            <a:off x="179512" y="1600200"/>
            <a:ext cx="5112568" cy="5141168"/>
          </a:xfrm>
        </p:spPr>
        <p:txBody>
          <a:bodyPr>
            <a:normAutofit fontScale="62500" lnSpcReduction="20000"/>
          </a:bodyPr>
          <a:lstStyle/>
          <a:p>
            <a:r>
              <a:rPr lang="el-GR" dirty="0"/>
              <a:t>Η αρχιτεκτονική αυτού του καθεδρικού ναού είναι Γοτθικού ρυθμού και η  κατασκευής της ξεκίνησε την 1η Ιανουαρίου 1916 και τελείωσε στις 20 Αυγούστου του 1949.</a:t>
            </a:r>
          </a:p>
          <a:p>
            <a:endParaRPr lang="el-GR" dirty="0"/>
          </a:p>
          <a:p>
            <a:r>
              <a:rPr lang="el-GR" dirty="0"/>
              <a:t>Η ιστορία πίσω από το ναό πάει κάπως έτσι: μια ντόπια γυναίκα με το όνομα Maria Mueses de Quiñones μετέφερε τη κωφάλαλη κόρη της Rosa στην πλάτη της κοντά στο Las Lajas. Κουρασμένη από τη διαδρομή η Μαρία κάθισε πάνω σε ένα βράχο όταν η Rosa της ειχε πει (για πρώτη φορά) για μια εμφάνιση που είδε σε μια σπηλιά. Αργότερα, μια μυστηριώδης εικόνα της Παναγίας που μετέφερε ένα μωρό ανακαλύφθηκε στον τοίχο του σπηλαίου. Είτε αλήθεια είτε όχι, ο μύθος ώθησε στην οικοδόμηση μιας γοτθικής εκκλησίας αντάξιας ενός παραμυθιού.</a:t>
            </a:r>
          </a:p>
          <a:p>
            <a:pPr marL="0" indent="0">
              <a:buNone/>
            </a:pPr>
            <a:endParaRPr lang="el-G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772817"/>
            <a:ext cx="3654574" cy="2465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3069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arn-CL" dirty="0"/>
              <a:t>Hallgrímskirkja</a:t>
            </a:r>
            <a:endParaRPr lang="el-G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88840"/>
            <a:ext cx="5122007" cy="4161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Ορθογώνιο 3"/>
          <p:cNvSpPr/>
          <p:nvPr/>
        </p:nvSpPr>
        <p:spPr>
          <a:xfrm>
            <a:off x="6012160" y="1988840"/>
            <a:ext cx="2808312" cy="4392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Η </a:t>
            </a:r>
            <a:r>
              <a:rPr lang="el-GR" dirty="0" err="1"/>
              <a:t>Hallgrímskirkja</a:t>
            </a:r>
            <a:r>
              <a:rPr lang="el-GR" dirty="0"/>
              <a:t> η εκκλησία του </a:t>
            </a:r>
            <a:r>
              <a:rPr lang="el-GR" dirty="0" err="1"/>
              <a:t>Hallgrímur</a:t>
            </a:r>
            <a:r>
              <a:rPr lang="el-GR" dirty="0"/>
              <a:t> είναι μια Λουθηρανική εκκλησία στο Ρέικιαβικ της Ισλανδίας. Με 74,5 μέτρα  ύψος είναι η μεγαλύτερη εκκλησία στην Ισλανδία και το τέταρτο ψηλότερο κτήριο στην Ισλανδία. </a:t>
            </a:r>
          </a:p>
        </p:txBody>
      </p:sp>
    </p:spTree>
    <p:extLst>
      <p:ext uri="{BB962C8B-B14F-4D97-AF65-F5344CB8AC3E}">
        <p14:creationId xmlns:p14="http://schemas.microsoft.com/office/powerpoint/2010/main" val="1074195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arn-CL" dirty="0"/>
              <a:t>Hallgrímskirkja</a:t>
            </a:r>
            <a:endParaRPr lang="el-GR" dirty="0"/>
          </a:p>
        </p:txBody>
      </p:sp>
      <p:sp>
        <p:nvSpPr>
          <p:cNvPr id="3" name="Θέση περιεχομένου 2"/>
          <p:cNvSpPr>
            <a:spLocks noGrp="1"/>
          </p:cNvSpPr>
          <p:nvPr>
            <p:ph idx="1"/>
          </p:nvPr>
        </p:nvSpPr>
        <p:spPr>
          <a:xfrm>
            <a:off x="107504" y="1196752"/>
            <a:ext cx="5040560" cy="5544616"/>
          </a:xfrm>
        </p:spPr>
        <p:txBody>
          <a:bodyPr>
            <a:normAutofit fontScale="70000" lnSpcReduction="20000"/>
          </a:bodyPr>
          <a:lstStyle/>
          <a:p>
            <a:r>
              <a:rPr lang="el-GR" dirty="0"/>
              <a:t>Το ασυνήθιστο σχέδιο της εκκλησίας συμβολίζει ηφαιστειακές στήλες που υψώνονται ανάμεσα στο πύργο του καμπαναριού δημιουργώντας έτσι μια αναφορά στα πολλά ηφαίστεια της Ισλανδίας.</a:t>
            </a:r>
          </a:p>
          <a:p>
            <a:endParaRPr lang="el-GR" dirty="0"/>
          </a:p>
          <a:p>
            <a:r>
              <a:rPr lang="el-GR" dirty="0"/>
              <a:t>Το παραδοσιακό κτίριο μοιάζει να ανήκει στο </a:t>
            </a:r>
            <a:r>
              <a:rPr lang="el-GR" dirty="0" err="1"/>
              <a:t>βιβλιο</a:t>
            </a:r>
            <a:r>
              <a:rPr lang="el-GR" dirty="0"/>
              <a:t> του JRR </a:t>
            </a:r>
            <a:r>
              <a:rPr lang="el-GR" dirty="0" err="1"/>
              <a:t>Tolkien</a:t>
            </a:r>
            <a:r>
              <a:rPr lang="el-GR" dirty="0"/>
              <a:t> </a:t>
            </a:r>
            <a:r>
              <a:rPr lang="el-GR" dirty="0" err="1"/>
              <a:t>Lord</a:t>
            </a:r>
            <a:r>
              <a:rPr lang="el-GR" dirty="0"/>
              <a:t> </a:t>
            </a:r>
            <a:r>
              <a:rPr lang="el-GR" dirty="0" err="1"/>
              <a:t>of</a:t>
            </a:r>
            <a:r>
              <a:rPr lang="el-GR" dirty="0"/>
              <a:t> </a:t>
            </a:r>
            <a:r>
              <a:rPr lang="el-GR" dirty="0" err="1"/>
              <a:t>the</a:t>
            </a:r>
            <a:r>
              <a:rPr lang="el-GR" dirty="0"/>
              <a:t> </a:t>
            </a:r>
            <a:r>
              <a:rPr lang="el-GR" dirty="0" err="1"/>
              <a:t>Rings</a:t>
            </a:r>
            <a:r>
              <a:rPr lang="el-GR" dirty="0"/>
              <a:t>. Πράγματι, πολλές πτυχές του έργου του </a:t>
            </a:r>
            <a:r>
              <a:rPr lang="el-GR" dirty="0" err="1"/>
              <a:t>Tolkien</a:t>
            </a:r>
            <a:r>
              <a:rPr lang="el-GR" dirty="0"/>
              <a:t> ήταν εμπνευσμένες από την Σκανδιναβική μυθολογία και πολλά από τα φανταστικά ονόματα στο βιβλίο έχουν σκανδιναβική προέλευση παρόλο που δεν υπάρχει καμία </a:t>
            </a:r>
            <a:r>
              <a:rPr lang="el-GR" dirty="0" smtClean="0"/>
              <a:t>αναφορά</a:t>
            </a:r>
            <a:endParaRPr lang="el-G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1755" y="1700808"/>
            <a:ext cx="4136112"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2446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Παρθενώνας</a:t>
            </a:r>
            <a:endParaRPr lang="el-G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060847"/>
            <a:ext cx="5063703" cy="3966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Ορθογώνιο 3"/>
          <p:cNvSpPr/>
          <p:nvPr/>
        </p:nvSpPr>
        <p:spPr>
          <a:xfrm>
            <a:off x="6156176" y="2031111"/>
            <a:ext cx="2520280" cy="39665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Ο Παρθενώνας είναι ναός, χτισμένος προς τιμήν της θεάς Αθηνάς, προστάτιδας της πόλης της Αθήνας. Υπήρξε το αποτέλεσμα της συνεργασίας σημαντικών αρχιτεκτόνων και γλυπτών στα μέσα του 5ου </a:t>
            </a:r>
            <a:r>
              <a:rPr lang="el-GR" dirty="0" err="1"/>
              <a:t>π.Χ.</a:t>
            </a:r>
            <a:r>
              <a:rPr lang="el-GR" dirty="0"/>
              <a:t> αιώνα.</a:t>
            </a:r>
          </a:p>
        </p:txBody>
      </p:sp>
    </p:spTree>
    <p:extLst>
      <p:ext uri="{BB962C8B-B14F-4D97-AF65-F5344CB8AC3E}">
        <p14:creationId xmlns:p14="http://schemas.microsoft.com/office/powerpoint/2010/main" val="3169065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Παρθενώνας</a:t>
            </a:r>
          </a:p>
        </p:txBody>
      </p:sp>
      <p:sp>
        <p:nvSpPr>
          <p:cNvPr id="3" name="Θέση περιεχομένου 2"/>
          <p:cNvSpPr>
            <a:spLocks noGrp="1"/>
          </p:cNvSpPr>
          <p:nvPr>
            <p:ph idx="1"/>
          </p:nvPr>
        </p:nvSpPr>
        <p:spPr>
          <a:xfrm>
            <a:off x="457200" y="1600200"/>
            <a:ext cx="4618856" cy="5141168"/>
          </a:xfrm>
        </p:spPr>
        <p:txBody>
          <a:bodyPr>
            <a:normAutofit fontScale="77500" lnSpcReduction="20000"/>
          </a:bodyPr>
          <a:lstStyle/>
          <a:p>
            <a:r>
              <a:rPr lang="el-GR" dirty="0"/>
              <a:t>Η εποχή της κατασκευής του συνταυτίζεται με τα φιλόδοξα επεκτατικά σχέδια της Αθήνας και της πολιτικής κύρους που ακολούθησε έναντι των συμμάχων της κατά την περίοδο της αθηναϊκής ηγεμονίας στην Αρχαία Ελλάδα. Ο Παρθενώνας αποτελεί το λαμπρότερο μνημείο της Αθηναϊκής πολιτείας και τον κολοφώνα του δωρικού ρυθμού</a:t>
            </a:r>
            <a:r>
              <a:rPr lang="el-GR" dirty="0" smtClean="0"/>
              <a:t>.. </a:t>
            </a:r>
            <a:r>
              <a:rPr lang="el-GR" dirty="0"/>
              <a:t>Ναός της Αθηνάς πάνω στην Ακρόπολη αναφέρεται ήδη από τον Όμηρο τον 8ο αι. </a:t>
            </a:r>
            <a:r>
              <a:rPr lang="el-GR" dirty="0" err="1"/>
              <a:t>π.Χ.</a:t>
            </a:r>
            <a:endParaRPr lang="el-G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2492896"/>
            <a:ext cx="3618676"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0905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ΤΕΛΟΣ</a:t>
            </a:r>
            <a:endParaRPr lang="el-GR" dirty="0"/>
          </a:p>
        </p:txBody>
      </p:sp>
      <p:sp>
        <p:nvSpPr>
          <p:cNvPr id="3" name="Θέση περιεχομένου 2"/>
          <p:cNvSpPr>
            <a:spLocks noGrp="1"/>
          </p:cNvSpPr>
          <p:nvPr>
            <p:ph idx="1"/>
          </p:nvPr>
        </p:nvSpPr>
        <p:spPr/>
        <p:txBody>
          <a:bodyPr/>
          <a:lstStyle/>
          <a:p>
            <a:r>
              <a:rPr lang="el-GR" dirty="0" smtClean="0"/>
              <a:t>Όνομα</a:t>
            </a:r>
            <a:r>
              <a:rPr lang="en-US" dirty="0" smtClean="0"/>
              <a:t>:</a:t>
            </a:r>
            <a:r>
              <a:rPr lang="el-GR" dirty="0" smtClean="0"/>
              <a:t> Ηλίας Σκούρτης</a:t>
            </a:r>
          </a:p>
          <a:p>
            <a:r>
              <a:rPr lang="el-GR" dirty="0" smtClean="0"/>
              <a:t>Ημ/νία</a:t>
            </a:r>
            <a:r>
              <a:rPr lang="en-US" dirty="0" smtClean="0"/>
              <a:t>:</a:t>
            </a:r>
            <a:r>
              <a:rPr lang="el-GR" dirty="0" smtClean="0"/>
              <a:t> Δευτέρα, 24 Νοεμβρίου 2014</a:t>
            </a:r>
          </a:p>
          <a:p>
            <a:r>
              <a:rPr lang="el-GR" dirty="0" smtClean="0"/>
              <a:t>Πηγές</a:t>
            </a:r>
            <a:r>
              <a:rPr lang="en-US" dirty="0"/>
              <a:t>:http://</a:t>
            </a:r>
            <a:r>
              <a:rPr lang="en-US" dirty="0" smtClean="0"/>
              <a:t>el.wikipedia.org</a:t>
            </a:r>
            <a:r>
              <a:rPr lang="el-GR" smtClean="0"/>
              <a:t>    </a:t>
            </a:r>
            <a:endParaRPr lang="el-GR" dirty="0"/>
          </a:p>
        </p:txBody>
      </p:sp>
    </p:spTree>
    <p:extLst>
      <p:ext uri="{BB962C8B-B14F-4D97-AF65-F5344CB8AC3E}">
        <p14:creationId xmlns:p14="http://schemas.microsoft.com/office/powerpoint/2010/main" val="1509163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Θέση περιεχομένου 8"/>
          <p:cNvSpPr>
            <a:spLocks noGrp="1"/>
          </p:cNvSpPr>
          <p:nvPr>
            <p:ph idx="1"/>
          </p:nvPr>
        </p:nvSpPr>
        <p:spPr/>
        <p:txBody>
          <a:bodyPr/>
          <a:lstStyle/>
          <a:p>
            <a:pPr marL="0" indent="0" algn="ctr">
              <a:buNone/>
            </a:pPr>
            <a:r>
              <a:rPr lang="el-GR" dirty="0" smtClean="0"/>
              <a:t>Ετυμολογία    </a:t>
            </a:r>
          </a:p>
          <a:p>
            <a:pPr marL="0" indent="0">
              <a:buNone/>
            </a:pPr>
            <a:r>
              <a:rPr lang="el-GR" dirty="0"/>
              <a:t>Ο</a:t>
            </a:r>
            <a:r>
              <a:rPr lang="el-GR" dirty="0" smtClean="0"/>
              <a:t>ικοδόμημα αφιερωμένο στη λατρεία μιας θεότητας.</a:t>
            </a:r>
          </a:p>
          <a:p>
            <a:pPr marL="0" indent="0">
              <a:buNone/>
            </a:pPr>
            <a:endParaRPr lang="el-GR" dirty="0" smtClean="0"/>
          </a:p>
          <a:p>
            <a:pPr marL="0" indent="0" algn="ctr">
              <a:buNone/>
            </a:pPr>
            <a:endParaRPr lang="el-GR" dirty="0"/>
          </a:p>
        </p:txBody>
      </p:sp>
      <p:sp>
        <p:nvSpPr>
          <p:cNvPr id="10" name="Τίτλος 9"/>
          <p:cNvSpPr>
            <a:spLocks noGrp="1"/>
          </p:cNvSpPr>
          <p:nvPr>
            <p:ph type="title"/>
          </p:nvPr>
        </p:nvSpPr>
        <p:spPr/>
        <p:txBody>
          <a:bodyPr/>
          <a:lstStyle/>
          <a:p>
            <a:r>
              <a:rPr lang="el-GR" dirty="0" smtClean="0"/>
              <a:t>Ναός </a:t>
            </a:r>
            <a:endParaRPr lang="el-GR" dirty="0"/>
          </a:p>
        </p:txBody>
      </p:sp>
    </p:spTree>
    <p:extLst>
      <p:ext uri="{BB962C8B-B14F-4D97-AF65-F5344CB8AC3E}">
        <p14:creationId xmlns:p14="http://schemas.microsoft.com/office/powerpoint/2010/main" val="1933164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Χρυσός Ναός</a:t>
            </a:r>
            <a:endParaRPr lang="el-GR"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772816"/>
            <a:ext cx="6176914" cy="410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Ορθογώνιο 4"/>
          <p:cNvSpPr/>
          <p:nvPr/>
        </p:nvSpPr>
        <p:spPr>
          <a:xfrm>
            <a:off x="6860482" y="1628800"/>
            <a:ext cx="2283518" cy="44644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Ο Χρυσός Ναός είναι ο κύριος ναός λατρείας (γκουντβάρα) των Σιχιτών και βρίσκεται στο Αμριτσάρ, στην περιοχή Παντζάμπ βορειοδυτικά στην Ινδία. Ο Ναός ιδρύθηκε τέλους 16ου αιώνα από τον Γκουρού Ραμ Ντας και ολοκληρώθηκε από τον νεότερο υιό του Γκουρού Αρτζάν Ντεβ το 1604.</a:t>
            </a:r>
            <a:endParaRPr lang="el-GR" dirty="0"/>
          </a:p>
        </p:txBody>
      </p:sp>
      <p:sp>
        <p:nvSpPr>
          <p:cNvPr id="6" name="Επεξήγηση με παραλληλόγραμμο 5"/>
          <p:cNvSpPr/>
          <p:nvPr/>
        </p:nvSpPr>
        <p:spPr>
          <a:xfrm>
            <a:off x="4139951" y="2636912"/>
            <a:ext cx="1856415" cy="1187797"/>
          </a:xfrm>
          <a:prstGeom prst="wedgeRectCallout">
            <a:avLst>
              <a:gd name="adj1" fmla="val 1707"/>
              <a:gd name="adj2" fmla="val 1003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4765" y="2702809"/>
            <a:ext cx="1716002" cy="1056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91502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Χρυσός Ναός</a:t>
            </a:r>
            <a:endParaRPr lang="el-GR" dirty="0"/>
          </a:p>
        </p:txBody>
      </p:sp>
      <p:sp>
        <p:nvSpPr>
          <p:cNvPr id="3" name="Θέση περιεχομένου 2"/>
          <p:cNvSpPr>
            <a:spLocks noGrp="1"/>
          </p:cNvSpPr>
          <p:nvPr>
            <p:ph idx="1"/>
          </p:nvPr>
        </p:nvSpPr>
        <p:spPr>
          <a:xfrm>
            <a:off x="0" y="1268760"/>
            <a:ext cx="5220072" cy="5589240"/>
          </a:xfrm>
        </p:spPr>
        <p:txBody>
          <a:bodyPr>
            <a:normAutofit fontScale="77500" lnSpcReduction="20000"/>
          </a:bodyPr>
          <a:lstStyle/>
          <a:p>
            <a:r>
              <a:rPr lang="el-GR" dirty="0" smtClean="0"/>
              <a:t>Η ονομασία του ναού ως ο Χρυσός Ναός καθιερώθηκε από τις Βρετανικές αρχές στην Ινδία και οφείλεται στο ότι το πάνω μέρος του ναού είναι καλυμμένο από χρυσό. Η διακόσμηση του ναού με χρυσό έγινε αρχές του 19ου αιώνα από τον Μαχαραγιά Ραντζίτ Σινγχ. Ο ναός έχει τέσσερις πύλες οι οποίες σύμφωνα με την θρησκευτική παράδοση των Σιχιτών συμβολίζουν ότι ο Θεός είναι πανταχού παρών. Στο ναό επιτρέπεται η είσοδος όλων των ανθρώπων ανεξάρτητα σε πια κάστα ανήκουν, θρήσκευμα ή φύλο. Η</a:t>
            </a:r>
            <a:endParaRPr lang="el-GR"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1809" y="1454554"/>
            <a:ext cx="4089351" cy="1758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8696" y="3861048"/>
            <a:ext cx="3415575" cy="2094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76090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Σαγράδα Φαμίλια</a:t>
            </a:r>
            <a:endParaRPr lang="el-GR"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772816"/>
            <a:ext cx="6176914" cy="410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Επεξήγηση με παραλληλόγραμμο 4"/>
          <p:cNvSpPr/>
          <p:nvPr/>
        </p:nvSpPr>
        <p:spPr>
          <a:xfrm>
            <a:off x="4283968" y="2060849"/>
            <a:ext cx="1728192" cy="1584176"/>
          </a:xfrm>
          <a:prstGeom prst="wedgeRectCallout">
            <a:avLst>
              <a:gd name="adj1" fmla="val -82915"/>
              <a:gd name="adj2" fmla="val 678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0100" y="2147666"/>
            <a:ext cx="1635927" cy="1489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Ορθογώνιο 5"/>
          <p:cNvSpPr/>
          <p:nvPr/>
        </p:nvSpPr>
        <p:spPr>
          <a:xfrm>
            <a:off x="7020272" y="1772816"/>
            <a:ext cx="2016224" cy="41037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Η Σαγράδα Φαμίλια είναι μεγάλη ρωμαιοκαθολική εκκλησία στη Βαρκελώνη της Καταλονίας στην Ισπανία, σχεδιασμένη από τον Καταλανό αρχιτέκτονα Αντόνι Γκαουντί </a:t>
            </a:r>
            <a:endParaRPr lang="el-GR" dirty="0"/>
          </a:p>
        </p:txBody>
      </p:sp>
    </p:spTree>
    <p:extLst>
      <p:ext uri="{BB962C8B-B14F-4D97-AF65-F5344CB8AC3E}">
        <p14:creationId xmlns:p14="http://schemas.microsoft.com/office/powerpoint/2010/main" val="33585195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Σαγράδα Φαμίλια</a:t>
            </a:r>
            <a:endParaRPr lang="el-GR" dirty="0"/>
          </a:p>
        </p:txBody>
      </p:sp>
      <p:sp>
        <p:nvSpPr>
          <p:cNvPr id="3" name="Θέση περιεχομένου 2"/>
          <p:cNvSpPr>
            <a:spLocks noGrp="1"/>
          </p:cNvSpPr>
          <p:nvPr>
            <p:ph idx="1"/>
          </p:nvPr>
        </p:nvSpPr>
        <p:spPr>
          <a:xfrm>
            <a:off x="0" y="1124744"/>
            <a:ext cx="4860032" cy="5733256"/>
          </a:xfrm>
        </p:spPr>
        <p:txBody>
          <a:bodyPr>
            <a:normAutofit fontScale="77500" lnSpcReduction="20000"/>
          </a:bodyPr>
          <a:lstStyle/>
          <a:p>
            <a:r>
              <a:rPr lang="el-GR" dirty="0"/>
              <a:t>Αν και η κατασκευή της Σαγράδα Φαμίλια είχε ξεκινήσει το 1882, όταν το έργο ανέλαβε ο Γκαουντί το 1883, τη μεταμόρφωσε με το αρχιτεκτονικό και μηχανικό στυλ του συνδυάζοντας το γοτθικό ρυθμό και μορφές </a:t>
            </a:r>
            <a:r>
              <a:rPr lang="el-GR" dirty="0" smtClean="0"/>
              <a:t>Μοντερνισμού </a:t>
            </a:r>
            <a:r>
              <a:rPr lang="el-GR" dirty="0"/>
              <a:t>με φιλόδοξες διαρθρωτικές κολόνες και αψίδες. Αν και δεν επρόκειτο ποτέ να χριστεί σαν καθεδρικός ναός, η Σαγράδα Φαμίλια σχεδιάστηκε από την αρχή σαν ένα κτίριο μεγέθους ενός καθεδρικού ναού. Το σχέδιο συνδεόταν άμεσα με προγενέστερους ισπανικούς </a:t>
            </a:r>
            <a:r>
              <a:rPr lang="el-GR" dirty="0" smtClean="0"/>
              <a:t>καθεδρικούς</a:t>
            </a:r>
            <a:r>
              <a:rPr lang="en-US" dirty="0" smtClean="0"/>
              <a:t>.</a:t>
            </a:r>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1926" y="1800225"/>
            <a:ext cx="4052118" cy="2348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2768" y="4365104"/>
            <a:ext cx="3295060" cy="2192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06670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Καθεδρικός Ναός του Αγ. Βασιλείου   </a:t>
            </a:r>
            <a:endParaRPr lang="el-G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060848"/>
            <a:ext cx="5539257" cy="3787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Επεξήγηση με παραλληλόγραμμο 4"/>
          <p:cNvSpPr/>
          <p:nvPr/>
        </p:nvSpPr>
        <p:spPr>
          <a:xfrm>
            <a:off x="6516216" y="2060848"/>
            <a:ext cx="2160240" cy="3787874"/>
          </a:xfrm>
          <a:prstGeom prst="wedgeRectCallout">
            <a:avLst>
              <a:gd name="adj1" fmla="val -20701"/>
              <a:gd name="adj2" fmla="val 505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Ο Καθεδρικός ναός της Αγίας Σκέπης της Υπεραγίας Θεοτόκου επί της τάφρου είναι μια εκκλησία με πολλούς κρεμμυδοειδείς τρούλους, η οποία βρίσκεται στην Κόκκινη Πλατεία της Μόσχας και είναι το σύμβολό της.</a:t>
            </a:r>
          </a:p>
        </p:txBody>
      </p:sp>
    </p:spTree>
    <p:extLst>
      <p:ext uri="{BB962C8B-B14F-4D97-AF65-F5344CB8AC3E}">
        <p14:creationId xmlns:p14="http://schemas.microsoft.com/office/powerpoint/2010/main" val="16969559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Καθεδρικός Ναός του Αγ. Βασιλείου </a:t>
            </a:r>
          </a:p>
        </p:txBody>
      </p:sp>
      <p:sp>
        <p:nvSpPr>
          <p:cNvPr id="3" name="Θέση περιεχομένου 2"/>
          <p:cNvSpPr>
            <a:spLocks noGrp="1"/>
          </p:cNvSpPr>
          <p:nvPr>
            <p:ph idx="1"/>
          </p:nvPr>
        </p:nvSpPr>
        <p:spPr>
          <a:xfrm>
            <a:off x="251520" y="1196752"/>
            <a:ext cx="5544616" cy="5472608"/>
          </a:xfrm>
        </p:spPr>
        <p:txBody>
          <a:bodyPr>
            <a:normAutofit fontScale="85000" lnSpcReduction="20000"/>
          </a:bodyPr>
          <a:lstStyle/>
          <a:p>
            <a:r>
              <a:rPr lang="el-GR" dirty="0"/>
              <a:t>Την ανέγερση του Καθεδρικού Ναού ζήτησε ο Τσάρος Ιβάν ο Τρομερός και κτίστηκε μεταξύ των ετών 1555 και 1561 σε ανάμνηση της κατάκτησης του Χανάτου του Καζάν που έγινε στις αρχές Οκτωβρίου του 1552, ακριβώς την ημέρα κατά την οποία η ορθόδοξη εκκλησία γιορτάζει την Αγία Σκέπη της Υπεραγίας Θεοτόκου. Ο Ναός βρίσκεται στο νοτιοανατολικό άκρο της Κόκκινης Πλατείας, ακριβώς απέναντι από το Κρεμλίνο</a:t>
            </a:r>
            <a:r>
              <a:rPr lang="el-GR" dirty="0" smtClean="0"/>
              <a:t>.</a:t>
            </a:r>
            <a:r>
              <a:rPr lang="el-GR" dirty="0"/>
              <a:t> Αποτελείται από εννέα παρεκκλήσια, κτισμένα γύρω από ένα κεντρικό κτίριο.</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1052736"/>
            <a:ext cx="2381250" cy="300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4203039"/>
            <a:ext cx="2095500" cy="279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588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 Παραμυθένιος Καθεδρικός Ναός Las Lajas</a:t>
            </a:r>
          </a:p>
        </p:txBody>
      </p:sp>
      <p:sp>
        <p:nvSpPr>
          <p:cNvPr id="4" name="Διάγραμμα ροής: Διεργασία 3"/>
          <p:cNvSpPr/>
          <p:nvPr/>
        </p:nvSpPr>
        <p:spPr>
          <a:xfrm>
            <a:off x="6623720" y="1772816"/>
            <a:ext cx="2520280" cy="432048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Η Μητρόπολη Las Lajas ή Las Lajas Sanctuary βρίσκεται στο νότιο τμήμα της Κολομβίας Nariño και χτίστηκε μέσα στο φαράγγι του ποταμού Guaitara. . Η αρχιτεκτονική αυτού του καθεδρικού ναού είναι Γοτθικού ρυθμού και η  κατασκευής της ξεκίνησε την 1η Ιανουαρίου 1916 και τελείωσε στις 20 Αυγούστου του 1949.</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838" y="1989509"/>
            <a:ext cx="6176914" cy="410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Επεξήγηση με παραλληλόγραμμο 5"/>
          <p:cNvSpPr/>
          <p:nvPr/>
        </p:nvSpPr>
        <p:spPr>
          <a:xfrm>
            <a:off x="2699792" y="2882451"/>
            <a:ext cx="2304256" cy="2346749"/>
          </a:xfrm>
          <a:prstGeom prst="wedgeRectCallout">
            <a:avLst>
              <a:gd name="adj1" fmla="val -82050"/>
              <a:gd name="adj2" fmla="val 385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3007568"/>
            <a:ext cx="2002140" cy="2077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829761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797</Words>
  <Application>Microsoft Office PowerPoint</Application>
  <PresentationFormat>Προβολή στην οθόνη (4:3)</PresentationFormat>
  <Paragraphs>36</Paragraphs>
  <Slides>15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15</vt:i4>
      </vt:variant>
    </vt:vector>
  </HeadingPairs>
  <TitlesOfParts>
    <vt:vector size="16" baseType="lpstr">
      <vt:lpstr>Θέμα του Office</vt:lpstr>
      <vt:lpstr>Οι ναοί του κόσμου </vt:lpstr>
      <vt:lpstr>Ναός </vt:lpstr>
      <vt:lpstr>Χρυσός Ναός</vt:lpstr>
      <vt:lpstr>Χρυσός Ναός</vt:lpstr>
      <vt:lpstr>Σαγράδα Φαμίλια</vt:lpstr>
      <vt:lpstr>Σαγράδα Φαμίλια</vt:lpstr>
      <vt:lpstr>Καθεδρικός Ναός του Αγ. Βασιλείου   </vt:lpstr>
      <vt:lpstr>Καθεδρικός Ναός του Αγ. Βασιλείου </vt:lpstr>
      <vt:lpstr>Ο Παραμυθένιος Καθεδρικός Ναός Las Lajas</vt:lpstr>
      <vt:lpstr>Ο Παραμυθένιος Καθεδρικός Ναός Las Lajas</vt:lpstr>
      <vt:lpstr>Hallgrímskirkja</vt:lpstr>
      <vt:lpstr>Hallgrímskirkja</vt:lpstr>
      <vt:lpstr>Παρθενώνας</vt:lpstr>
      <vt:lpstr>Παρθενώνας</vt:lpstr>
      <vt:lpstr>ΤΕΛΟΣ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 ναοί του κόσμου</dc:title>
  <dc:creator>mpety meintani</dc:creator>
  <cp:lastModifiedBy>mpety meintani</cp:lastModifiedBy>
  <cp:revision>10</cp:revision>
  <dcterms:created xsi:type="dcterms:W3CDTF">2014-11-18T15:00:39Z</dcterms:created>
  <dcterms:modified xsi:type="dcterms:W3CDTF">2014-11-24T16:47:53Z</dcterms:modified>
</cp:coreProperties>
</file>