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2" r:id="rId4"/>
    <p:sldId id="257" r:id="rId5"/>
    <p:sldId id="258" r:id="rId6"/>
    <p:sldId id="259" r:id="rId7"/>
    <p:sldId id="261" r:id="rId8"/>
    <p:sldId id="263" r:id="rId9"/>
    <p:sldId id="264" r:id="rId10"/>
    <p:sldId id="265" r:id="rId11"/>
    <p:sldId id="266" r:id="rId12"/>
  </p:sldIdLst>
  <p:sldSz cx="9144000" cy="6858000" type="screen4x3"/>
  <p:notesSz cx="6858000" cy="9144000"/>
  <p:custDataLst>
    <p:tags r:id="rId1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633A495-C9F9-422C-991F-C0DE1D53B5DC}" type="datetimeFigureOut">
              <a:rPr lang="el-GR" smtClean="0"/>
              <a:pPr/>
              <a:t>8/11/2014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7991475" y="6429375"/>
            <a:ext cx="876300" cy="292100"/>
          </a:xfrm>
        </p:spPr>
        <p:txBody>
          <a:bodyPr/>
          <a:lstStyle/>
          <a:p>
            <a:fld id="{AA984E67-B7AE-49EE-B829-6E08CBC5B655}" type="slidenum">
              <a:rPr lang="el-GR" smtClean="0"/>
              <a:pPr/>
              <a:t>‹#›</a:t>
            </a:fld>
            <a:endParaRPr lang="el-G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3A495-C9F9-422C-991F-C0DE1D53B5DC}" type="datetimeFigureOut">
              <a:rPr lang="el-GR" smtClean="0"/>
              <a:pPr/>
              <a:t>8/11/2014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984E67-B7AE-49EE-B829-6E08CBC5B65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3A495-C9F9-422C-991F-C0DE1D53B5DC}" type="datetimeFigureOut">
              <a:rPr lang="el-GR" smtClean="0"/>
              <a:pPr/>
              <a:t>8/11/2014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984E67-B7AE-49EE-B829-6E08CBC5B65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633A495-C9F9-422C-991F-C0DE1D53B5DC}" type="datetimeFigureOut">
              <a:rPr lang="el-GR" smtClean="0"/>
              <a:pPr/>
              <a:t>8/11/2014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984E67-B7AE-49EE-B829-6E08CBC5B655}" type="slidenum">
              <a:rPr lang="el-GR" smtClean="0"/>
              <a:pPr/>
              <a:t>‹#›</a:t>
            </a:fld>
            <a:endParaRPr lang="el-G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633A495-C9F9-422C-991F-C0DE1D53B5DC}" type="datetimeFigureOut">
              <a:rPr lang="el-GR" smtClean="0"/>
              <a:pPr/>
              <a:t>8/11/2014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984E67-B7AE-49EE-B829-6E08CBC5B655}" type="slidenum">
              <a:rPr lang="el-GR" smtClean="0"/>
              <a:pPr/>
              <a:t>‹#›</a:t>
            </a:fld>
            <a:endParaRPr lang="el-G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33A495-C9F9-422C-991F-C0DE1D53B5DC}" type="datetimeFigureOut">
              <a:rPr lang="el-GR" smtClean="0"/>
              <a:pPr/>
              <a:t>8/11/2014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984E67-B7AE-49EE-B829-6E08CBC5B655}" type="slidenum">
              <a:rPr lang="el-GR" smtClean="0"/>
              <a:pPr/>
              <a:t>‹#›</a:t>
            </a:fld>
            <a:endParaRPr lang="el-G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633A495-C9F9-422C-991F-C0DE1D53B5DC}" type="datetimeFigureOut">
              <a:rPr lang="el-GR" smtClean="0"/>
              <a:pPr/>
              <a:t>8/11/2014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984E67-B7AE-49EE-B829-6E08CBC5B655}" type="slidenum">
              <a:rPr lang="el-GR" smtClean="0"/>
              <a:pPr/>
              <a:t>‹#›</a:t>
            </a:fld>
            <a:endParaRPr lang="el-G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633A495-C9F9-422C-991F-C0DE1D53B5DC}" type="datetimeFigureOut">
              <a:rPr lang="el-GR" smtClean="0"/>
              <a:pPr/>
              <a:t>8/11/2014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984E67-B7AE-49EE-B829-6E08CBC5B655}" type="slidenum">
              <a:rPr lang="el-GR" smtClean="0"/>
              <a:pPr/>
              <a:t>‹#›</a:t>
            </a:fld>
            <a:endParaRPr lang="el-G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3A495-C9F9-422C-991F-C0DE1D53B5DC}" type="datetimeFigureOut">
              <a:rPr lang="el-GR" smtClean="0"/>
              <a:pPr/>
              <a:t>8/11/2014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A984E67-B7AE-49EE-B829-6E08CBC5B65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633A495-C9F9-422C-991F-C0DE1D53B5DC}" type="datetimeFigureOut">
              <a:rPr lang="el-GR" smtClean="0"/>
              <a:pPr/>
              <a:t>8/11/2014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984E67-B7AE-49EE-B829-6E08CBC5B655}" type="slidenum">
              <a:rPr lang="el-GR" smtClean="0"/>
              <a:pPr/>
              <a:t>‹#›</a:t>
            </a:fld>
            <a:endParaRPr lang="el-G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633A495-C9F9-422C-991F-C0DE1D53B5DC}" type="datetimeFigureOut">
              <a:rPr lang="el-GR" smtClean="0"/>
              <a:pPr/>
              <a:t>8/11/2014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984E67-B7AE-49EE-B829-6E08CBC5B655}" type="slidenum">
              <a:rPr lang="el-GR" smtClean="0"/>
              <a:pPr/>
              <a:t>‹#›</a:t>
            </a:fld>
            <a:endParaRPr lang="el-G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633A495-C9F9-422C-991F-C0DE1D53B5DC}" type="datetimeFigureOut">
              <a:rPr lang="el-GR" smtClean="0"/>
              <a:pPr/>
              <a:t>8/11/2014</a:t>
            </a:fld>
            <a:endParaRPr lang="el-G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l-G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A984E67-B7AE-49EE-B829-6E08CBC5B65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9304" y="332656"/>
            <a:ext cx="5624696" cy="643528"/>
          </a:xfrm>
        </p:spPr>
        <p:txBody>
          <a:bodyPr>
            <a:normAutofit fontScale="90000"/>
          </a:bodyPr>
          <a:lstStyle/>
          <a:p>
            <a:r>
              <a:rPr lang="el-GR" sz="2700" b="1" dirty="0" smtClean="0">
                <a:solidFill>
                  <a:srgbClr val="00B0F0"/>
                </a:solidFill>
                <a:latin typeface="Calibri" pitchFamily="34" charset="0"/>
              </a:rPr>
              <a:t>Τα  7 θαυματα του ΑΡΧΑΙΟΥ κοσμου</a:t>
            </a:r>
            <a:endParaRPr lang="el-GR" sz="3600" b="1" dirty="0">
              <a:solidFill>
                <a:srgbClr val="00B0F0"/>
              </a:solidFill>
              <a:latin typeface="Calibri" pitchFamily="34" charset="0"/>
            </a:endParaRPr>
          </a:p>
        </p:txBody>
      </p:sp>
      <p:sp>
        <p:nvSpPr>
          <p:cNvPr id="5" name="Subtitle 4"/>
          <p:cNvSpPr>
            <a:spLocks noGrp="1"/>
          </p:cNvSpPr>
          <p:nvPr>
            <p:ph type="subTitle" idx="1"/>
          </p:nvPr>
        </p:nvSpPr>
        <p:spPr>
          <a:xfrm>
            <a:off x="179512" y="5046141"/>
            <a:ext cx="3997029" cy="1656184"/>
          </a:xfrm>
        </p:spPr>
        <p:txBody>
          <a:bodyPr>
            <a:normAutofit/>
          </a:bodyPr>
          <a:lstStyle/>
          <a:p>
            <a:r>
              <a:rPr lang="el-GR" b="1" dirty="0" smtClean="0">
                <a:solidFill>
                  <a:srgbClr val="FF0066"/>
                </a:solidFill>
              </a:rPr>
              <a:t>Όνομα:Άννα Φ.</a:t>
            </a:r>
          </a:p>
          <a:p>
            <a:r>
              <a:rPr lang="el-GR" b="1" dirty="0" smtClean="0">
                <a:solidFill>
                  <a:srgbClr val="FF0066"/>
                </a:solidFill>
              </a:rPr>
              <a:t>Ημερομηνία:8/11/2014</a:t>
            </a:r>
          </a:p>
          <a:p>
            <a:r>
              <a:rPr lang="el-GR" b="1" smtClean="0">
                <a:solidFill>
                  <a:srgbClr val="FF0066"/>
                </a:solidFill>
              </a:rPr>
              <a:t>Εκπαιδευτικός:Κρύστη</a:t>
            </a:r>
            <a:r>
              <a:rPr lang="el-GR" b="1" dirty="0" smtClean="0">
                <a:solidFill>
                  <a:srgbClr val="FF0066"/>
                </a:solidFill>
              </a:rPr>
              <a:t> </a:t>
            </a:r>
            <a:r>
              <a:rPr lang="el-GR" b="1" dirty="0" smtClean="0">
                <a:solidFill>
                  <a:srgbClr val="FF0066"/>
                </a:solidFill>
              </a:rPr>
              <a:t>Φ.</a:t>
            </a:r>
            <a:endParaRPr lang="el-GR" b="1" dirty="0">
              <a:solidFill>
                <a:srgbClr val="FF0066"/>
              </a:solidFill>
            </a:endParaRPr>
          </a:p>
        </p:txBody>
      </p:sp>
      <p:sp>
        <p:nvSpPr>
          <p:cNvPr id="6" name="Rectangle 5"/>
          <p:cNvSpPr/>
          <p:nvPr/>
        </p:nvSpPr>
        <p:spPr>
          <a:xfrm>
            <a:off x="5004048" y="1074694"/>
            <a:ext cx="4572000" cy="4801314"/>
          </a:xfrm>
          <a:prstGeom prst="rect">
            <a:avLst/>
          </a:prstGeom>
        </p:spPr>
        <p:txBody>
          <a:bodyPr>
            <a:spAutoFit/>
          </a:bodyPr>
          <a:lstStyle/>
          <a:p>
            <a:pPr marL="342900" indent="-342900">
              <a:buAutoNum type="arabicPeriod"/>
            </a:pPr>
            <a:r>
              <a:rPr lang="el-GR" dirty="0" smtClean="0"/>
              <a:t>Η Μεγάλη Πυραμίδα της Γκίζας                     </a:t>
            </a:r>
          </a:p>
          <a:p>
            <a:r>
              <a:rPr lang="el-GR" dirty="0"/>
              <a:t> </a:t>
            </a:r>
            <a:r>
              <a:rPr lang="el-GR" dirty="0" smtClean="0"/>
              <a:t>                                                                                     2. Οι Κρεμαστοί Κήποι της Βαβυλώνας</a:t>
            </a:r>
          </a:p>
          <a:p>
            <a:endParaRPr lang="el-GR" dirty="0" smtClean="0"/>
          </a:p>
          <a:p>
            <a:r>
              <a:rPr lang="el-GR" dirty="0" smtClean="0"/>
              <a:t>3. Ο Ναός της Άρτεμης στην Έφεσο</a:t>
            </a:r>
          </a:p>
          <a:p>
            <a:endParaRPr lang="el-GR" dirty="0" smtClean="0"/>
          </a:p>
          <a:p>
            <a:endParaRPr lang="el-GR" dirty="0" smtClean="0"/>
          </a:p>
          <a:p>
            <a:r>
              <a:rPr lang="el-GR" dirty="0" smtClean="0"/>
              <a:t>4. Το Άγαλμα του Δία στην Ολυμπία</a:t>
            </a:r>
          </a:p>
          <a:p>
            <a:endParaRPr lang="el-GR" dirty="0" smtClean="0"/>
          </a:p>
          <a:p>
            <a:endParaRPr lang="el-GR" dirty="0" smtClean="0"/>
          </a:p>
          <a:p>
            <a:r>
              <a:rPr lang="el-GR" dirty="0" smtClean="0"/>
              <a:t>5. Το Μαυσωλείο της Αλικαρνασσού</a:t>
            </a:r>
          </a:p>
          <a:p>
            <a:endParaRPr lang="el-GR" dirty="0" smtClean="0"/>
          </a:p>
          <a:p>
            <a:endParaRPr lang="el-GR" dirty="0" smtClean="0"/>
          </a:p>
          <a:p>
            <a:r>
              <a:rPr lang="el-GR" dirty="0" smtClean="0"/>
              <a:t>6. Ο Φάρος της Αλεξάνδρειας</a:t>
            </a:r>
          </a:p>
          <a:p>
            <a:endParaRPr lang="el-GR" dirty="0" smtClean="0"/>
          </a:p>
          <a:p>
            <a:endParaRPr lang="el-GR" dirty="0" smtClean="0"/>
          </a:p>
          <a:p>
            <a:r>
              <a:rPr lang="el-GR" dirty="0" smtClean="0"/>
              <a:t>7. Ο Κολοσσός της Ρόδου</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1074694"/>
            <a:ext cx="710815" cy="482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4" y="1683474"/>
            <a:ext cx="710815" cy="520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76" y="2276872"/>
            <a:ext cx="710815" cy="504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5976" y="2809808"/>
            <a:ext cx="710815" cy="83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40062" y="3717032"/>
            <a:ext cx="715894"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55976" y="4509121"/>
            <a:ext cx="712133"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12611" y="5373216"/>
            <a:ext cx="770796" cy="10020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460517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1550" cy="602705"/>
          </a:xfrm>
        </p:spPr>
        <p:txBody>
          <a:bodyPr>
            <a:normAutofit fontScale="90000"/>
          </a:bodyPr>
          <a:lstStyle/>
          <a:p>
            <a:r>
              <a:rPr lang="el-GR" b="1" dirty="0">
                <a:latin typeface="Calibri" pitchFamily="34" charset="0"/>
              </a:rPr>
              <a:t>Η ΚΑΤΑΡΑ ΤΗΣ ΠΥΡΑΜΙΔΑΣ</a:t>
            </a:r>
          </a:p>
        </p:txBody>
      </p:sp>
      <p:sp>
        <p:nvSpPr>
          <p:cNvPr id="3" name="Content Placeholder 2"/>
          <p:cNvSpPr>
            <a:spLocks noGrp="1"/>
          </p:cNvSpPr>
          <p:nvPr>
            <p:ph sz="quarter" idx="13"/>
          </p:nvPr>
        </p:nvSpPr>
        <p:spPr>
          <a:xfrm>
            <a:off x="611560" y="2924944"/>
            <a:ext cx="8595360" cy="3816424"/>
          </a:xfrm>
        </p:spPr>
        <p:txBody>
          <a:bodyPr>
            <a:noAutofit/>
          </a:bodyPr>
          <a:lstStyle/>
          <a:p>
            <a:r>
              <a:rPr lang="el-GR" sz="1600" dirty="0"/>
              <a:t>Η εξερεύνηση όμως των πυραμίδων, δεν ήταν πάντα μια εύκολη δουλειά. Στην προσπάθεια αναζήτησης και διαλεύκανσης των μυστηρίων, πολλοί ήταν αυτοί που έχασαν και την ζωή τους ακόμα. Από τους 42 αρχαιολόγους που τόλμησαν να ταράξουν τον αιώνιο ύπνο του Φαραώ Χέοπα, οι 36 βρήκαν τον θάνατο. Οι επιστήμονες λένε πως οι θάνατοι αυτοί οφείλονται σε δύο λόγους:</a:t>
            </a:r>
          </a:p>
          <a:p>
            <a:endParaRPr lang="el-GR" sz="1600" dirty="0"/>
          </a:p>
          <a:p>
            <a:r>
              <a:rPr lang="el-GR" sz="1600" dirty="0"/>
              <a:t>1)  Επειδή οι χώροι των πυραμίδων παρέμειναν κλειστοί για πολλά χρόνια και επειδή ο χώρος των πυραμίδων – ως επί το πλείστο- είναι υγρός, αναπτύχθηκαν μικροοργανισμοί και βλαβεροί μύκητες. Αυτό είχε σαν αποτέλεσμα να προσβληθούν από ανίατες ασθένειες οι ερευνητές.</a:t>
            </a:r>
          </a:p>
          <a:p>
            <a:endParaRPr lang="el-GR" sz="1600" dirty="0"/>
          </a:p>
          <a:p>
            <a:r>
              <a:rPr lang="el-GR" sz="1600" dirty="0"/>
              <a:t>2)   Από την μέτρηση που έγινε με άνθρακα 14, βρέθηκαν ανεξήγητες ποσότητες ραδιενέργειας στο εσωτερικό των πυραμίδων. Αυτή φαίνεται να ευθύνεται λοιπόν για τους θανάτους.</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620688"/>
            <a:ext cx="4248472"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027868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Calibri" pitchFamily="34" charset="0"/>
              </a:rPr>
              <a:t>ΒΙΒΛΙΟΓΡΦΙΑ</a:t>
            </a:r>
            <a:endParaRPr lang="el-GR" b="1" dirty="0">
              <a:latin typeface="Calibri" pitchFamily="34" charset="0"/>
            </a:endParaRPr>
          </a:p>
        </p:txBody>
      </p:sp>
      <p:sp>
        <p:nvSpPr>
          <p:cNvPr id="3" name="Content Placeholder 2"/>
          <p:cNvSpPr>
            <a:spLocks noGrp="1"/>
          </p:cNvSpPr>
          <p:nvPr>
            <p:ph sz="quarter" idx="13"/>
          </p:nvPr>
        </p:nvSpPr>
        <p:spPr>
          <a:xfrm>
            <a:off x="274320" y="1298448"/>
            <a:ext cx="8595360" cy="1842520"/>
          </a:xfrm>
        </p:spPr>
        <p:txBody>
          <a:bodyPr/>
          <a:lstStyle/>
          <a:p>
            <a:r>
              <a:rPr lang="en-US" dirty="0">
                <a:solidFill>
                  <a:srgbClr val="00B0F0"/>
                </a:solidFill>
              </a:rPr>
              <a:t>http://</a:t>
            </a:r>
            <a:r>
              <a:rPr lang="en-US" dirty="0" smtClean="0">
                <a:solidFill>
                  <a:srgbClr val="00B0F0"/>
                </a:solidFill>
              </a:rPr>
              <a:t>www.hellinon.net/AgyptPyramides.htm</a:t>
            </a:r>
            <a:endParaRPr lang="el-GR" dirty="0" smtClean="0">
              <a:solidFill>
                <a:srgbClr val="00B0F0"/>
              </a:solidFill>
            </a:endParaRPr>
          </a:p>
          <a:p>
            <a:r>
              <a:rPr lang="en-US" dirty="0">
                <a:solidFill>
                  <a:srgbClr val="00B050"/>
                </a:solidFill>
              </a:rPr>
              <a:t>http://</a:t>
            </a:r>
            <a:r>
              <a:rPr lang="en-US" dirty="0" smtClean="0">
                <a:solidFill>
                  <a:srgbClr val="00B050"/>
                </a:solidFill>
              </a:rPr>
              <a:t>www.tovima.gr</a:t>
            </a:r>
            <a:endParaRPr lang="el-GR" dirty="0" smtClean="0">
              <a:solidFill>
                <a:srgbClr val="00B050"/>
              </a:solidFill>
            </a:endParaRPr>
          </a:p>
          <a:p>
            <a:r>
              <a:rPr lang="en-US" dirty="0">
                <a:solidFill>
                  <a:schemeClr val="tx2">
                    <a:lumMod val="60000"/>
                    <a:lumOff val="40000"/>
                  </a:schemeClr>
                </a:solidFill>
              </a:rPr>
              <a:t>http://</a:t>
            </a:r>
            <a:r>
              <a:rPr lang="en-US" dirty="0" smtClean="0">
                <a:solidFill>
                  <a:schemeClr val="tx2">
                    <a:lumMod val="60000"/>
                    <a:lumOff val="40000"/>
                  </a:schemeClr>
                </a:solidFill>
              </a:rPr>
              <a:t>users.uoa.gr</a:t>
            </a:r>
            <a:endParaRPr lang="el-GR" dirty="0">
              <a:solidFill>
                <a:schemeClr val="tx2">
                  <a:lumMod val="60000"/>
                  <a:lumOff val="40000"/>
                </a:schemeClr>
              </a:solidFill>
            </a:endParaRPr>
          </a:p>
          <a:p>
            <a:r>
              <a:rPr lang="en-US" dirty="0">
                <a:solidFill>
                  <a:srgbClr val="FF0066"/>
                </a:solidFill>
              </a:rPr>
              <a:t>http://</a:t>
            </a:r>
            <a:r>
              <a:rPr lang="en-US" dirty="0" smtClean="0">
                <a:solidFill>
                  <a:srgbClr val="FF0066"/>
                </a:solidFill>
              </a:rPr>
              <a:t>angitan.blogspot.gr</a:t>
            </a:r>
            <a:r>
              <a:rPr lang="el-GR" dirty="0" smtClean="0">
                <a:solidFill>
                  <a:srgbClr val="FF0066"/>
                </a:solidFill>
              </a:rPr>
              <a:t> </a:t>
            </a:r>
            <a:endParaRPr lang="el-GR" dirty="0">
              <a:solidFill>
                <a:srgbClr val="FF0066"/>
              </a:solidFill>
            </a:endParaRPr>
          </a:p>
        </p:txBody>
      </p:sp>
      <p:sp>
        <p:nvSpPr>
          <p:cNvPr id="4" name="Rounded Rectangle 3"/>
          <p:cNvSpPr/>
          <p:nvPr/>
        </p:nvSpPr>
        <p:spPr>
          <a:xfrm>
            <a:off x="6156176" y="2132856"/>
            <a:ext cx="2664296" cy="3312368"/>
          </a:xfrm>
          <a:prstGeom prst="roundRect">
            <a:avLst/>
          </a:prstGeom>
          <a:solidFill>
            <a:schemeClr val="tx2">
              <a:lumMod val="40000"/>
              <a:lumOff val="60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2794" y="2420888"/>
            <a:ext cx="2237657" cy="2820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327797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 y="116632"/>
            <a:ext cx="8591550" cy="674713"/>
          </a:xfrm>
        </p:spPr>
        <p:txBody>
          <a:bodyPr/>
          <a:lstStyle/>
          <a:p>
            <a:r>
              <a:rPr lang="el-GR" b="1" dirty="0">
                <a:latin typeface="Calibri" pitchFamily="34" charset="0"/>
              </a:rPr>
              <a:t>Οι </a:t>
            </a:r>
            <a:r>
              <a:rPr lang="el-GR" b="1" dirty="0" smtClean="0">
                <a:latin typeface="Calibri" pitchFamily="34" charset="0"/>
              </a:rPr>
              <a:t>ΜΕΓΑΛΕΣ ΠΥΡΑΜΙΔΕΣ</a:t>
            </a:r>
            <a:endParaRPr lang="el-GR" b="1" dirty="0">
              <a:latin typeface="Calibri" pitchFamily="34" charset="0"/>
            </a:endParaRPr>
          </a:p>
        </p:txBody>
      </p:sp>
      <p:sp>
        <p:nvSpPr>
          <p:cNvPr id="3" name="Content Placeholder 2"/>
          <p:cNvSpPr>
            <a:spLocks noGrp="1"/>
          </p:cNvSpPr>
          <p:nvPr>
            <p:ph sz="quarter" idx="13"/>
          </p:nvPr>
        </p:nvSpPr>
        <p:spPr>
          <a:xfrm>
            <a:off x="971600" y="2420888"/>
            <a:ext cx="8595360" cy="1482480"/>
          </a:xfrm>
        </p:spPr>
        <p:txBody>
          <a:bodyPr/>
          <a:lstStyle/>
          <a:p>
            <a:r>
              <a:rPr lang="el-GR" dirty="0"/>
              <a:t>Στην αρχαία Νεκρόπολη της Γκίζας ανήκουν: η Πυραμίδα του Χέοπα, γνωστή και ως "η Μεγάλη Πυραμίδα", η λίγο μικρότερη Πυραμίδα του Χεφρήνου και η σχετικά μετρίου μεγέθους Πυραμίδα του Μυκερίνου.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836712"/>
            <a:ext cx="2664296" cy="149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724960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 y="116632"/>
            <a:ext cx="8591550" cy="602705"/>
          </a:xfrm>
        </p:spPr>
        <p:txBody>
          <a:bodyPr>
            <a:normAutofit fontScale="90000"/>
          </a:bodyPr>
          <a:lstStyle/>
          <a:p>
            <a:r>
              <a:rPr lang="el-GR" b="1" dirty="0" smtClean="0">
                <a:latin typeface="Calibri" pitchFamily="34" charset="0"/>
              </a:rPr>
              <a:t>ΒΑΣΙΛΙΚΟΣ ΤΑΦΟΣ</a:t>
            </a:r>
            <a:endParaRPr lang="el-GR" b="1" dirty="0">
              <a:latin typeface="Calibri" pitchFamily="34" charset="0"/>
            </a:endParaRPr>
          </a:p>
        </p:txBody>
      </p:sp>
      <p:sp>
        <p:nvSpPr>
          <p:cNvPr id="3" name="Content Placeholder 2"/>
          <p:cNvSpPr>
            <a:spLocks noGrp="1"/>
          </p:cNvSpPr>
          <p:nvPr>
            <p:ph sz="quarter" idx="13"/>
          </p:nvPr>
        </p:nvSpPr>
        <p:spPr>
          <a:xfrm>
            <a:off x="1043608" y="2636912"/>
            <a:ext cx="8258120" cy="1944216"/>
          </a:xfrm>
        </p:spPr>
        <p:txBody>
          <a:bodyPr>
            <a:normAutofit/>
          </a:bodyPr>
          <a:lstStyle/>
          <a:p>
            <a:r>
              <a:rPr lang="el-GR" sz="1800" dirty="0" smtClean="0"/>
              <a:t>Η μεγάλη πυραμίδα κατασκευάστηκε για να γίνει ο τάφος του Χούφου, που εμείς τον ξέρουμε ως «του Χέοπος». Ήταν ένας από τους φαραώ, τους βασιλιάδες δηλαδή της αρχαίας Αιγύπτου. Ο τάφος ολοκληρώθηκε γύρω στο 2580 π.Χ. Αργότερα κατασκευάστηκαν στην Γκίζα κι άλλες δυο πυραμίδες, η μια για το γιο και η άλλη για τον εγγονό του Χέοπα, καθώς και μικρότερες για τις βασίλισσες γυναίκες τους.</a:t>
            </a:r>
            <a:endParaRPr lang="el-GR" sz="18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0688"/>
            <a:ext cx="3779912"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ounded Rectangle 3"/>
          <p:cNvSpPr/>
          <p:nvPr/>
        </p:nvSpPr>
        <p:spPr>
          <a:xfrm>
            <a:off x="2167457" y="2204864"/>
            <a:ext cx="291993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ΠΥΡΑΜΙΔΑ ΤΟΥ ΧΕΟΠΟΣ</a:t>
            </a:r>
            <a:endParaRPr lang="el-GR" dirty="0"/>
          </a:p>
        </p:txBody>
      </p:sp>
    </p:spTree>
    <p:extLst>
      <p:ext uri="{BB962C8B-B14F-4D97-AF65-F5344CB8AC3E}">
        <p14:creationId xmlns:p14="http://schemas.microsoft.com/office/powerpoint/2010/main" xmlns="" val="4318215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86" y="116632"/>
            <a:ext cx="8591550" cy="602705"/>
          </a:xfrm>
        </p:spPr>
        <p:txBody>
          <a:bodyPr>
            <a:normAutofit/>
          </a:bodyPr>
          <a:lstStyle/>
          <a:p>
            <a:r>
              <a:rPr lang="el-GR" sz="3100" b="1" dirty="0" smtClean="0">
                <a:latin typeface="Calibri" pitchFamily="34" charset="0"/>
              </a:rPr>
              <a:t>Η ΜΕΓΑΛΕΣ ΠΥΡΑΜΙΔΕΣ </a:t>
            </a:r>
            <a:r>
              <a:rPr lang="el-GR" sz="3100" b="1" dirty="0">
                <a:latin typeface="Calibri" pitchFamily="34" charset="0"/>
              </a:rPr>
              <a:t>ΤΗΣ </a:t>
            </a:r>
            <a:r>
              <a:rPr lang="el-GR" sz="3100" b="1" dirty="0" smtClean="0">
                <a:latin typeface="Calibri" pitchFamily="34" charset="0"/>
              </a:rPr>
              <a:t>ΓΚΙΖΑΣ</a:t>
            </a:r>
            <a:r>
              <a:rPr lang="el-GR" sz="3100" dirty="0" smtClean="0">
                <a:latin typeface="Calibri" pitchFamily="34" charset="0"/>
              </a:rPr>
              <a:t>(πληροφορίες)</a:t>
            </a:r>
            <a:endParaRPr lang="el-GR" sz="3100" dirty="0">
              <a:latin typeface="Calibri" pitchFamily="34" charset="0"/>
            </a:endParaRPr>
          </a:p>
        </p:txBody>
      </p:sp>
      <p:sp>
        <p:nvSpPr>
          <p:cNvPr id="3" name="Content Placeholder 2"/>
          <p:cNvSpPr>
            <a:spLocks noGrp="1"/>
          </p:cNvSpPr>
          <p:nvPr>
            <p:ph sz="quarter" idx="13"/>
          </p:nvPr>
        </p:nvSpPr>
        <p:spPr>
          <a:xfrm>
            <a:off x="1907704" y="2564904"/>
            <a:ext cx="7379046" cy="2160240"/>
          </a:xfrm>
        </p:spPr>
        <p:txBody>
          <a:bodyPr>
            <a:normAutofit/>
          </a:bodyPr>
          <a:lstStyle/>
          <a:p>
            <a:r>
              <a:rPr lang="el-GR" sz="2000" dirty="0"/>
              <a:t>Η </a:t>
            </a:r>
            <a:r>
              <a:rPr lang="el-GR" sz="2000" dirty="0" smtClean="0"/>
              <a:t>γιγάντιες αυτές πυραμίδες </a:t>
            </a:r>
            <a:r>
              <a:rPr lang="el-GR" sz="2000" dirty="0"/>
              <a:t>είναι το πιο παλιό από τα εφτά θαύματα του Αρχαίου Κόσμου, αλλά και το μόνο που διατηρείται μέχρι σήμερα. </a:t>
            </a:r>
            <a:r>
              <a:rPr lang="el-GR" sz="2000" dirty="0" smtClean="0"/>
              <a:t>Στην </a:t>
            </a:r>
            <a:r>
              <a:rPr lang="el-GR" sz="2000" dirty="0"/>
              <a:t>εποχή της, στα μέσα της τρίτης χιλιετίας π.Χ., ήταν το υψηλότερο οικοδόμημα του κόσμου, μια πρωτιά που διατήρησε επί 3.800 χρόνια. </a:t>
            </a: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836712"/>
            <a:ext cx="2381250"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922983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51"/>
            <a:ext cx="5652120" cy="634753"/>
          </a:xfrm>
        </p:spPr>
        <p:txBody>
          <a:bodyPr>
            <a:normAutofit fontScale="90000"/>
          </a:bodyPr>
          <a:lstStyle/>
          <a:p>
            <a:r>
              <a:rPr lang="el-GR" b="1" smtClean="0">
                <a:latin typeface="Calibri" pitchFamily="34" charset="0"/>
              </a:rPr>
              <a:t>Η ΚΑΤΑΣΚΕΥΗ ΤΗΣ ΠΥΡΑΜΙΔΑΣ</a:t>
            </a:r>
            <a:endParaRPr lang="el-GR" b="1" dirty="0">
              <a:latin typeface="Calibri" pitchFamily="34" charset="0"/>
            </a:endParaRPr>
          </a:p>
        </p:txBody>
      </p:sp>
      <p:sp>
        <p:nvSpPr>
          <p:cNvPr id="3" name="Content Placeholder 2"/>
          <p:cNvSpPr>
            <a:spLocks noGrp="1"/>
          </p:cNvSpPr>
          <p:nvPr>
            <p:ph sz="quarter" idx="13"/>
          </p:nvPr>
        </p:nvSpPr>
        <p:spPr>
          <a:xfrm>
            <a:off x="683568" y="1988840"/>
            <a:ext cx="8595360" cy="2880320"/>
          </a:xfrm>
        </p:spPr>
        <p:txBody>
          <a:bodyPr>
            <a:normAutofit/>
          </a:bodyPr>
          <a:lstStyle/>
          <a:p>
            <a:r>
              <a:rPr lang="el-GR" sz="1600" smtClean="0"/>
              <a:t>Οι πυραμίδες βρίσκονται στο αρχαίο νεκροταφείο της Γκίζας, στην απέναντι όχθη του Νείλου από το Κάιρο. Οι αρχαιολόγοι εκτιμούν ότι για την κατασκευή της μεγάλης πυραμίδας του Χέοπα, χρειάστηκαν 20 χρόνια και εργάστηκαν κάπου 100.000 άνθρωποι. χρησιμοποιήθηκαν πάνω από 2 εκατομμύρια ογκόλιθοι, βάρους 2,5 τόνων ο καθένας. Ο εργάτες τους μετέφεραν χρησιμοποιώντας κεκλιμένα επίπεδα, μοχλούς, κυλίνδρους και στη συνέχεια τους προσάρμοζαν χωρίς να χρησιμοποιούν κονίαμα. </a:t>
            </a:r>
          </a:p>
          <a:p>
            <a:r>
              <a:rPr lang="el-GR" sz="1600" smtClean="0"/>
              <a:t>Η πρώτη θεωρία περί του θέματος χρονολογείται περί το 450 π.Χ. και οφείλεται στον Ηρόδοτο που επισκέφθηκε την Αίγυπτο και αναφέρει ότι χρησιμοποιήθηκαν «μηχανές» στην κατασκευή των πυραμίδων. Και οι μηχανές εκείνες του Ηροδότου ταυτίσθηκαν με γερανούς.</a:t>
            </a:r>
            <a:endParaRPr lang="el-GR" sz="1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5" y="764704"/>
            <a:ext cx="1826689" cy="1141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55141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591550" cy="648072"/>
          </a:xfrm>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b="1" dirty="0" smtClean="0">
                <a:latin typeface="Calibri" pitchFamily="34" charset="0"/>
              </a:rPr>
              <a:t>Η ΧΑΜΕΝΗ ΠΟΛΗ ΤΩΝ ΕΡΓΑΤΩΝ</a:t>
            </a:r>
            <a:endParaRPr lang="el-GR" b="1" dirty="0">
              <a:latin typeface="Calibri" pitchFamily="34" charset="0"/>
            </a:endParaRPr>
          </a:p>
        </p:txBody>
      </p:sp>
      <p:sp>
        <p:nvSpPr>
          <p:cNvPr id="3" name="Content Placeholder 2"/>
          <p:cNvSpPr>
            <a:spLocks noGrp="1"/>
          </p:cNvSpPr>
          <p:nvPr>
            <p:ph sz="quarter" idx="13"/>
          </p:nvPr>
        </p:nvSpPr>
        <p:spPr>
          <a:xfrm>
            <a:off x="755576" y="2420888"/>
            <a:ext cx="8595360" cy="2274568"/>
          </a:xfrm>
        </p:spPr>
        <p:txBody>
          <a:bodyPr>
            <a:normAutofit/>
          </a:bodyPr>
          <a:lstStyle/>
          <a:p>
            <a:r>
              <a:rPr lang="el-GR" sz="1600" dirty="0"/>
              <a:t>Χιλιάδες εργάτες εργάστηκαν επί δεκαετίες στο χτίσιμο των πυραμίδων της Γκίζας. Σε απόσταση περίπου 400 μέτρων από το άγαλμα της Σφίγγας στη Γκίζα έχουν εντοπιστεί ερείπια που οι αρχαιολόγοι θεωρούν ότι αποτελούν μέρος των καταλυμάτων των εργατών. Πρόκειται για μια περιοχή που είναι γνωστή ως «Η Χαμένη Πόλη των Εργατών των Πυραμίδων».</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692696"/>
            <a:ext cx="2386211" cy="1668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965147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3999"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ounded Rectangle 3"/>
          <p:cNvSpPr/>
          <p:nvPr/>
        </p:nvSpPr>
        <p:spPr>
          <a:xfrm>
            <a:off x="0" y="0"/>
            <a:ext cx="2232248" cy="476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ΕΣΩΤΕΡΙΚΟ</a:t>
            </a:r>
            <a:endParaRPr lang="el-GR" sz="2400" dirty="0"/>
          </a:p>
        </p:txBody>
      </p:sp>
    </p:spTree>
    <p:extLst>
      <p:ext uri="{BB962C8B-B14F-4D97-AF65-F5344CB8AC3E}">
        <p14:creationId xmlns:p14="http://schemas.microsoft.com/office/powerpoint/2010/main" xmlns="" val="48683493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4" y="0"/>
            <a:ext cx="8591550" cy="680120"/>
          </a:xfrm>
        </p:spPr>
        <p:txBody>
          <a:bodyPr/>
          <a:lstStyle/>
          <a:p>
            <a:r>
              <a:rPr lang="el-GR" b="1" dirty="0" smtClean="0">
                <a:latin typeface="Calibri" pitchFamily="34" charset="0"/>
              </a:rPr>
              <a:t>Η ΤΑΦΗ ΤΟΥ ΦΑΡΑΩ</a:t>
            </a:r>
            <a:endParaRPr lang="el-GR" b="1" dirty="0">
              <a:latin typeface="Calibri" pitchFamily="34" charset="0"/>
            </a:endParaRPr>
          </a:p>
        </p:txBody>
      </p:sp>
      <p:sp>
        <p:nvSpPr>
          <p:cNvPr id="3" name="Content Placeholder 2"/>
          <p:cNvSpPr>
            <a:spLocks noGrp="1"/>
          </p:cNvSpPr>
          <p:nvPr>
            <p:ph sz="quarter" idx="13"/>
          </p:nvPr>
        </p:nvSpPr>
        <p:spPr>
          <a:xfrm>
            <a:off x="1763688" y="2920380"/>
            <a:ext cx="7538040" cy="2448272"/>
          </a:xfrm>
        </p:spPr>
        <p:txBody>
          <a:bodyPr>
            <a:normAutofit/>
          </a:bodyPr>
          <a:lstStyle/>
          <a:p>
            <a:r>
              <a:rPr lang="el-GR" sz="1800" dirty="0"/>
              <a:t>Οι Αρχαίοι Αιγύπτιοι πίστευαν ότι μετά το θάνατο όφειλαν να φροντίζουν το σώμα του νεκρού, ώστε το πνεύμα του να επιβιώσει. Αφαιρούσαν τα εσωτερικά όργανα, κάλυπταν το υπόλοιπο σώμα με άλατα και το τύλιγαν με γάζες. Το σώμα γινόταν μια μούμια. Μετά έθαβαν τη μούμια μαζί με ρούχα, τρόφιμα, κοσμήματα και άλλα χρήσιμα πράγματα για τη μεταθανάτια ζωή. Η μούμια του Χέοπα τοποθετήθηκε σε έναν ταφικό θάλαμο μέσα στην πυραμίδα.</a:t>
            </a:r>
          </a:p>
          <a:p>
            <a:endParaRPr lang="el-GR" dirty="0"/>
          </a:p>
          <a:p>
            <a:endParaRPr lang="el-G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764704"/>
            <a:ext cx="4032448"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2360" y="4860540"/>
            <a:ext cx="1331640" cy="1997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3416782"/>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8591550" cy="602705"/>
          </a:xfrm>
        </p:spPr>
        <p:txBody>
          <a:bodyPr>
            <a:normAutofit fontScale="90000"/>
          </a:bodyPr>
          <a:lstStyle/>
          <a:p>
            <a:r>
              <a:rPr lang="el-GR" b="1" dirty="0" smtClean="0">
                <a:latin typeface="Calibri" pitchFamily="34" charset="0"/>
              </a:rPr>
              <a:t>ΤΑ ΜΥΣΤΗΡΙΑ ΤΗΣ ΠΥΡΑΜΙΔΑΣ ΤΟΥ ΧΕΟΠΟΑ</a:t>
            </a:r>
            <a:endParaRPr lang="el-GR" b="1" dirty="0">
              <a:latin typeface="Calibri" pitchFamily="34" charset="0"/>
            </a:endParaRPr>
          </a:p>
        </p:txBody>
      </p:sp>
      <p:sp>
        <p:nvSpPr>
          <p:cNvPr id="3" name="Content Placeholder 2"/>
          <p:cNvSpPr>
            <a:spLocks noGrp="1"/>
          </p:cNvSpPr>
          <p:nvPr>
            <p:ph sz="quarter" idx="13"/>
          </p:nvPr>
        </p:nvSpPr>
        <p:spPr>
          <a:xfrm>
            <a:off x="548640" y="2852936"/>
            <a:ext cx="8595360" cy="3960440"/>
          </a:xfrm>
        </p:spPr>
        <p:txBody>
          <a:bodyPr>
            <a:normAutofit/>
          </a:bodyPr>
          <a:lstStyle/>
          <a:p>
            <a:r>
              <a:rPr lang="el-GR" sz="1800" dirty="0"/>
              <a:t>Η μεγάλη πυραμίδα του Χέοπα – που είναι και η μεγαλύτερη από όλες- αποτελείται από 2.300.000 ογκόλιθους βάρους από 3 ως 18 τόνους</a:t>
            </a:r>
            <a:r>
              <a:rPr lang="el-GR" sz="1800" dirty="0" smtClean="0"/>
              <a:t>. </a:t>
            </a:r>
            <a:r>
              <a:rPr lang="el-GR" sz="1800" dirty="0"/>
              <a:t>Α</a:t>
            </a:r>
            <a:r>
              <a:rPr lang="el-GR" sz="1800" dirty="0" smtClean="0"/>
              <a:t>κόμα </a:t>
            </a:r>
            <a:r>
              <a:rPr lang="el-GR" sz="1800" dirty="0"/>
              <a:t>αίνιγμα παραμένει ο αριθμός του εργατικού δυναμικού. Ο Χέοπας βασίλεψε για 22 χρόνια και 11 μήνες ακριβώς και σύμφωνα με τους ιστορικούς έφτιαξε την πυραμίδα ώστε να «βασιλέψει εκεί μετά τον θάνατό του, στον κόσμο των νεκρών». Αν υποθέσουμε ότι οι εργάτες δούλευαν 7 ημέρες την εβδομάδα και έκοβαν 100 ογκόλιθους την ημέρα (!), τότε για την κοπή των 2.300.000 τεμαχίων θα χρειάστηκαν το λιγότερο 62 χρόνια αδιάκοπης εργασίας. Δηλαδή ο Χέοπας για να προλάβει τον τάφο του , θα έπρεπε να κόβει τριπλάσιους ογκόλιθους με τριπλάσιο αριθμό εργατών! Μια εξήγηση που θεωρείται ως πιθανή, είναι οι πέτρες να μην κόπηκαν αλλά να κατασκευάστηκαν επί τόπου, μέσα σε τεράστια καλούπια. Κάτι τέτοιο όμως απαιτεί γνώσεις άριστης γεωμετρίας και χημείας, κάτι που την εποχή της κατασκευής των πυραμίδων, κατείχαν μόνο οι Έλληνες.</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548680"/>
            <a:ext cx="3816424"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430886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17bb42defec07fd26bd6b0453965541d543d75"/>
  <p:tag name="ISPRING_RESOURCE_PATHS_HASH_2" val="917bb42defec07fd26bd6b0453965541d543d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135</TotalTime>
  <Words>824</Words>
  <Application>Microsoft Office PowerPoint</Application>
  <PresentationFormat>Προβολή στην οθόνη (4:3)</PresentationFormat>
  <Paragraphs>48</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Soho</vt:lpstr>
      <vt:lpstr>Τα  7 θαυματα του ΑΡΧΑΙΟΥ κοσμου</vt:lpstr>
      <vt:lpstr>Οι ΜΕΓΑΛΕΣ ΠΥΡΑΜΙΔΕΣ</vt:lpstr>
      <vt:lpstr>ΒΑΣΙΛΙΚΟΣ ΤΑΦΟΣ</vt:lpstr>
      <vt:lpstr>Η ΜΕΓΑΛΕΣ ΠΥΡΑΜΙΔΕΣ ΤΗΣ ΓΚΙΖΑΣ(πληροφορίες)</vt:lpstr>
      <vt:lpstr>Η ΚΑΤΑΣΚΕΥΗ ΤΗΣ ΠΥΡΑΜΙΔΑΣ</vt:lpstr>
      <vt:lpstr>   Η ΧΑΜΕΝΗ ΠΟΛΗ ΤΩΝ ΕΡΓΑΤΩΝ</vt:lpstr>
      <vt:lpstr>Διαφάνεια 7</vt:lpstr>
      <vt:lpstr>Η ΤΑΦΗ ΤΟΥ ΦΑΡΑΩ</vt:lpstr>
      <vt:lpstr>ΤΑ ΜΥΣΤΗΡΙΑ ΤΗΣ ΠΥΡΑΜΙΔΑΣ ΤΟΥ ΧΕΟΠΟΑ</vt:lpstr>
      <vt:lpstr>Η ΚΑΤΑΡΑ ΤΗΣ ΠΥΡΑΜΙΔΑΣ</vt:lpstr>
      <vt:lpstr>ΒΙΒΛΙΟΓΡΦΙΑ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7 θαυματα του κοσμου</dc:title>
  <dc:creator>Windows User</dc:creator>
  <cp:lastModifiedBy>Kristi</cp:lastModifiedBy>
  <cp:revision>21</cp:revision>
  <dcterms:created xsi:type="dcterms:W3CDTF">2014-11-08T14:52:59Z</dcterms:created>
  <dcterms:modified xsi:type="dcterms:W3CDTF">2014-11-08T18:08:54Z</dcterms:modified>
</cp:coreProperties>
</file>